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1"/>
  </p:notesMasterIdLst>
  <p:sldIdLst>
    <p:sldId id="257" r:id="rId2"/>
    <p:sldId id="358" r:id="rId3"/>
    <p:sldId id="352" r:id="rId4"/>
    <p:sldId id="353" r:id="rId5"/>
    <p:sldId id="354" r:id="rId6"/>
    <p:sldId id="355" r:id="rId7"/>
    <p:sldId id="356" r:id="rId8"/>
    <p:sldId id="357" r:id="rId9"/>
    <p:sldId id="359" r:id="rId10"/>
  </p:sldIdLst>
  <p:sldSz cx="12192000" cy="6858000"/>
  <p:notesSz cx="6858000" cy="9144000"/>
  <p:embeddedFontLst>
    <p:embeddedFont>
      <p:font typeface="Wingdings 3" panose="05040102010807070707" pitchFamily="18" charset="2"/>
      <p:regular r:id="rId12"/>
    </p:embeddedFont>
    <p:embeddedFont>
      <p:font typeface="Varela Roun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706" autoAdjust="0"/>
  </p:normalViewPr>
  <p:slideViewPr>
    <p:cSldViewPr snapToGrid="0">
      <p:cViewPr varScale="1">
        <p:scale>
          <a:sx n="108" d="100"/>
          <a:sy n="108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213FB-B106-48D1-AB4F-B632BC4B5386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5322D-85B2-454F-A006-DF9FC049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0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order to calculate the full price for this product, we use a </a:t>
            </a:r>
            <a:r>
              <a:rPr lang="en-US" dirty="0" err="1" smtClean="0"/>
              <a:t>PriceService</a:t>
            </a:r>
            <a:r>
              <a:rPr lang="en-US" dirty="0" smtClean="0"/>
              <a:t> that takes as input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72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 imagine we need to write a test for this Product class. We could write a test like this:</a:t>
            </a:r>
            <a:r>
              <a:rPr lang="en-US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problem with this test is that we don’t actually know what the exact value for tax in Florida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('FL') is going to be. Even if we implemented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PriceService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‘real’ way by calling an API or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calling a database, we have the problem that: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The API needs to be available (or the database needs to be running) and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We need to know the exact Florida tax at the time we write the test.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470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get the bonus of having confidence that we’re testing the Product class 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isolation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That is, we’re making sure that our class works with a predictable dependency.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7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"/>
          <a:stretch/>
        </p:blipFill>
        <p:spPr>
          <a:xfrm>
            <a:off x="2116633" y="947783"/>
            <a:ext cx="10083345" cy="59254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2116632" y="947783"/>
            <a:ext cx="5033697" cy="592546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Corporate Overview </a:t>
            </a:r>
            <a:endParaRPr lang="en-US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0821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Slide_O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/>
            </a:lvl1pPr>
          </a:lstStyle>
          <a:p>
            <a:r>
              <a:rPr lang="en-US" dirty="0" smtClean="0"/>
              <a:t>Agenda or Today’s Discussion</a:t>
            </a:r>
            <a:endParaRPr lang="en-US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23003" y="1701800"/>
            <a:ext cx="7213600" cy="4165600"/>
          </a:xfrm>
        </p:spPr>
        <p:txBody>
          <a:bodyPr>
            <a:normAutofit/>
          </a:bodyPr>
          <a:lstStyle>
            <a:lvl1pPr marL="0" indent="0">
              <a:buClr>
                <a:srgbClr val="F58B20"/>
              </a:buClr>
              <a:buFont typeface="Wingdings 3" panose="05040102010807070707" pitchFamily="18" charset="2"/>
              <a:buNone/>
              <a:defRPr sz="3200">
                <a:latin typeface="+mn-lt"/>
              </a:defRPr>
            </a:lvl1pPr>
          </a:lstStyle>
          <a:p>
            <a:r>
              <a:rPr lang="en-US" dirty="0" smtClean="0"/>
              <a:t>Click icon to add table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8026400" y="1701800"/>
            <a:ext cx="3556000" cy="19304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company logo or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128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_Section_Brea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7661" y="3429000"/>
            <a:ext cx="74403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1831345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_Section_Brea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51720" y="4038602"/>
            <a:ext cx="7776557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2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 userDrawn="1"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6848964" y="228602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596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6" t="8018" r="115" b="8352"/>
          <a:stretch/>
        </p:blipFill>
        <p:spPr>
          <a:xfrm>
            <a:off x="-1" y="-63501"/>
            <a:ext cx="12192001" cy="657622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-63500"/>
            <a:ext cx="10450173" cy="655889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24200"/>
            <a:ext cx="12192000" cy="1270000"/>
          </a:xfrm>
          <a:gradFill>
            <a:gsLst>
              <a:gs pos="10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>
            <a:lvl1pPr marL="0" indent="0">
              <a:lnSpc>
                <a:spcPts val="7710"/>
              </a:lnSpc>
              <a:buNone/>
              <a:defRPr sz="4000" b="1" baseline="0">
                <a:solidFill>
                  <a:srgbClr val="09C3F4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420907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facturing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Manufacturing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11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tribution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Distribution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1"/>
          <a:stretch/>
        </p:blipFill>
        <p:spPr>
          <a:xfrm>
            <a:off x="0" y="3125357"/>
            <a:ext cx="1405557" cy="129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31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326399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Services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00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40" y="3429000"/>
            <a:ext cx="8555565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Retail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708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BM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319456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LBM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11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to Aftermarket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2430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Auto Aftermarket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4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8"/>
          <a:stretch/>
        </p:blipFill>
        <p:spPr>
          <a:xfrm>
            <a:off x="2108657" y="947781"/>
            <a:ext cx="10083345" cy="59095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3575164" y="947784"/>
            <a:ext cx="4904477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368008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2285322" indent="-457065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182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rt_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martArt Placeholder 8"/>
          <p:cNvSpPr>
            <a:spLocks noGrp="1"/>
          </p:cNvSpPr>
          <p:nvPr>
            <p:ph type="dgm" sz="quarter" idx="10"/>
          </p:nvPr>
        </p:nvSpPr>
        <p:spPr>
          <a:xfrm>
            <a:off x="609600" y="1701800"/>
            <a:ext cx="10972800" cy="416560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3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 smtClean="0"/>
              <a:t>Additional Quote Slide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6" y="1701800"/>
            <a:ext cx="6326679" cy="2540000"/>
          </a:xfrm>
        </p:spPr>
        <p:txBody>
          <a:bodyPr>
            <a:normAutofit/>
          </a:bodyPr>
          <a:lstStyle>
            <a:lvl1pPr marL="0" indent="0">
              <a:buNone/>
              <a:defRPr sz="3200" baseline="0">
                <a:latin typeface="+mn-lt"/>
              </a:defRPr>
            </a:lvl1pPr>
            <a:lvl2pPr marL="609419" indent="0">
              <a:buNone/>
              <a:defRPr sz="3200"/>
            </a:lvl2pPr>
            <a:lvl3pPr marL="1218839" indent="0">
              <a:buNone/>
              <a:defRPr sz="3200"/>
            </a:lvl3pPr>
            <a:lvl4pPr marL="1828258" indent="0">
              <a:buNone/>
              <a:defRPr sz="3200"/>
            </a:lvl4pPr>
            <a:lvl5pPr marL="2437678" indent="0">
              <a:buNone/>
              <a:defRPr sz="3200"/>
            </a:lvl5pPr>
          </a:lstStyle>
          <a:p>
            <a:pPr lvl="0"/>
            <a:r>
              <a:rPr lang="en-US" dirty="0" smtClean="0"/>
              <a:t>“Quoted text goes here”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95995" y="4419600"/>
            <a:ext cx="3860800" cy="15240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r>
              <a:rPr lang="en-US" dirty="0" smtClean="0"/>
              <a:t>Customer or analyst logo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71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O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43434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80000"/>
              <a:buFont typeface="Wingdings 3" panose="05040102010807070707" pitchFamily="18" charset="2"/>
              <a:buChar char="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1828258" indent="0">
              <a:buClr>
                <a:srgbClr val="F58B20"/>
              </a:buClr>
              <a:buFont typeface="Wingdings 3" panose="05040102010807070707" pitchFamily="18" charset="2"/>
              <a:buNone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5821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51721" y="4038603"/>
            <a:ext cx="7776559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4" name="Rectangle 3"/>
          <p:cNvSpPr/>
          <p:nvPr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3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8527" indent="0">
              <a:buNone/>
              <a:defRPr/>
            </a:lvl2pPr>
            <a:lvl3pPr marL="1217054" indent="0">
              <a:buNone/>
              <a:defRPr/>
            </a:lvl3pPr>
            <a:lvl4pPr marL="1825581" indent="0">
              <a:buNone/>
              <a:defRPr/>
            </a:lvl4pPr>
            <a:lvl5pPr marL="2434107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7" name="Rectangle 6"/>
          <p:cNvSpPr/>
          <p:nvPr/>
        </p:nvSpPr>
        <p:spPr>
          <a:xfrm rot="10800000">
            <a:off x="6848964" y="228603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69888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39C1-4D74-4690-8845-F117469448FB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17DC-5D6C-4578-9B8D-C47A82A0B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63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540071" y="972000"/>
            <a:ext cx="11111047" cy="540000"/>
          </a:xfrm>
        </p:spPr>
        <p:txBody>
          <a:bodyPr/>
          <a:lstStyle>
            <a:lvl1pPr marL="0" indent="0">
              <a:buNone/>
              <a:defRPr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Enter your subtitle here</a:t>
            </a:r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2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399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5254" indent="-455254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192">
                <a:latin typeface="+mn-lt"/>
              </a:defRPr>
            </a:lvl1pPr>
            <a:lvl2pPr marL="986385" indent="-379377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793">
                <a:latin typeface="+mn-lt"/>
              </a:defRPr>
            </a:lvl2pPr>
            <a:lvl3pPr marL="1517514" indent="-303503">
              <a:buClr>
                <a:srgbClr val="F58B20"/>
              </a:buClr>
              <a:buFont typeface="Wingdings" panose="05000000000000000000" pitchFamily="2" charset="2"/>
              <a:buChar char="§"/>
              <a:defRPr sz="1895">
                <a:latin typeface="+mn-lt"/>
              </a:defRPr>
            </a:lvl3pPr>
            <a:lvl4pPr marL="2276270" indent="-455254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7872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" r="1145" b="3990"/>
          <a:stretch/>
        </p:blipFill>
        <p:spPr>
          <a:xfrm>
            <a:off x="2226475" y="947782"/>
            <a:ext cx="9967936" cy="59102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2226475" y="955040"/>
            <a:ext cx="5626472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7830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facturing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1677837" y="947781"/>
            <a:ext cx="10520363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2583650" y="947782"/>
            <a:ext cx="6390001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Manufacturing Cover Slide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864079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tribution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323" y="941519"/>
            <a:ext cx="10382629" cy="591825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970995" y="949553"/>
            <a:ext cx="6340285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Distribution Cover Slide Title</a:t>
            </a:r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19006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tail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178945" y="1067634"/>
            <a:ext cx="10013057" cy="5546567"/>
            <a:chOff x="-243681" y="381000"/>
            <a:chExt cx="11703140" cy="649883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31" t="10188" r="3664"/>
            <a:stretch/>
          </p:blipFill>
          <p:spPr>
            <a:xfrm>
              <a:off x="3856040" y="381000"/>
              <a:ext cx="7603419" cy="649883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-243681" y="381000"/>
              <a:ext cx="5699919" cy="6498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004"/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6"/>
          <p:cNvSpPr/>
          <p:nvPr userDrawn="1"/>
        </p:nvSpPr>
        <p:spPr>
          <a:xfrm>
            <a:off x="6554337" y="377227"/>
            <a:ext cx="1680559" cy="64807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Retail Cover Slide Title</a:t>
            </a:r>
            <a:endParaRPr lang="en-US" dirty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 rot="16200000">
            <a:off x="8390939" y="3068204"/>
            <a:ext cx="1050851" cy="649684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69704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rvices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3" t="11598" b="2222"/>
          <a:stretch/>
        </p:blipFill>
        <p:spPr>
          <a:xfrm>
            <a:off x="4668610" y="947782"/>
            <a:ext cx="7523391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4668609" y="947782"/>
            <a:ext cx="6511507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0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Services Cover Slide Title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1952031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BM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5749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73651" y="6388122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2016 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2896546" y="950750"/>
            <a:ext cx="9299879" cy="5910220"/>
            <a:chOff x="2889378" y="950750"/>
            <a:chExt cx="9276871" cy="5910220"/>
          </a:xfrm>
        </p:grpSpPr>
        <p:pic>
          <p:nvPicPr>
            <p:cNvPr id="26" name="Picture 2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100" r="50921"/>
            <a:stretch/>
          </p:blipFill>
          <p:spPr>
            <a:xfrm>
              <a:off x="2889378" y="950750"/>
              <a:ext cx="2048541" cy="5907249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50"/>
            <a:stretch/>
          </p:blipFill>
          <p:spPr>
            <a:xfrm>
              <a:off x="4848446" y="950751"/>
              <a:ext cx="7317803" cy="5910219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2698978" y="950752"/>
            <a:ext cx="8285919" cy="591021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34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LBM Cover Slide Title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7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42000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uto-aftermarket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5"/>
          <a:stretch/>
        </p:blipFill>
        <p:spPr>
          <a:xfrm>
            <a:off x="4978878" y="947782"/>
            <a:ext cx="7213124" cy="59229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4966640" y="968508"/>
            <a:ext cx="3802973" cy="59021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22393" y="64008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2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Auto Aftermarket Cover Slide Title</a:t>
            </a:r>
            <a:endParaRPr lang="en-US" dirty="0"/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04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16" tIns="45707" rIns="91416" bIns="4570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0901" y="1646241"/>
            <a:ext cx="10972800" cy="4525963"/>
          </a:xfrm>
          <a:prstGeom prst="rect">
            <a:avLst/>
          </a:prstGeom>
        </p:spPr>
        <p:txBody>
          <a:bodyPr vert="horz" lIns="91416" tIns="45707" rIns="91416" bIns="4570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F58B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5" y="6537745"/>
            <a:ext cx="1160348" cy="2507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344" y="6601371"/>
            <a:ext cx="2062661" cy="164404"/>
          </a:xfrm>
          <a:prstGeom prst="rect">
            <a:avLst/>
          </a:prstGeom>
        </p:spPr>
      </p:pic>
      <p:sp>
        <p:nvSpPr>
          <p:cNvPr id="8" name="Text Box 13"/>
          <p:cNvSpPr txBox="1">
            <a:spLocks noChangeArrowheads="1"/>
          </p:cNvSpPr>
          <p:nvPr userDrawn="1"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09C3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049" y="6571309"/>
            <a:ext cx="1160348" cy="250787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866833" y="6553203"/>
            <a:ext cx="1222224" cy="256666"/>
          </a:xfrm>
          <a:prstGeom prst="rect">
            <a:avLst/>
          </a:prstGeom>
          <a:noFill/>
        </p:spPr>
        <p:txBody>
          <a:bodyPr wrap="square" lIns="91563" tIns="45780" rIns="91563" bIns="45780" rtlCol="0">
            <a:spAutoFit/>
          </a:bodyPr>
          <a:lstStyle/>
          <a:p>
            <a:pPr defTabSz="1219004"/>
            <a:fld id="{EB02C528-98C4-4392-B997-7B30E93F8E2A}" type="slidenum">
              <a:rPr lang="en-US" sz="1067">
                <a:solidFill>
                  <a:srgbClr val="FFFFFF"/>
                </a:solidFill>
              </a:rPr>
              <a:pPr defTabSz="1219004"/>
              <a:t>‹#›</a:t>
            </a:fld>
            <a:endParaRPr lang="en-US" sz="1067" dirty="0">
              <a:solidFill>
                <a:srgbClr val="FFFFFF"/>
              </a:solidFill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 userDrawn="1"/>
        </p:nvSpPr>
        <p:spPr bwMode="auto">
          <a:xfrm>
            <a:off x="505097" y="6499165"/>
            <a:ext cx="2014231" cy="35241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067" dirty="0">
                <a:solidFill>
                  <a:srgbClr val="FFFFFF"/>
                </a:solidFill>
              </a:rPr>
              <a:t>© </a:t>
            </a:r>
            <a:r>
              <a:rPr lang="en-US" sz="1067" dirty="0" smtClean="0">
                <a:solidFill>
                  <a:srgbClr val="FFFFFF"/>
                </a:solidFill>
              </a:rPr>
              <a:t>2017 </a:t>
            </a:r>
            <a:r>
              <a:rPr lang="en-US" sz="1067" dirty="0">
                <a:solidFill>
                  <a:srgbClr val="FFFFFF"/>
                </a:solidFill>
              </a:rPr>
              <a:t>Epicor Software Corporation</a:t>
            </a:r>
          </a:p>
        </p:txBody>
      </p:sp>
    </p:spTree>
    <p:extLst>
      <p:ext uri="{BB962C8B-B14F-4D97-AF65-F5344CB8AC3E}">
        <p14:creationId xmlns:p14="http://schemas.microsoft.com/office/powerpoint/2010/main" val="10761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iming>
    <p:tnLst>
      <p:par>
        <p:cTn id="1" dur="indefinite" restart="never" nodeType="tmRoot"/>
      </p:par>
    </p:tnLst>
  </p:timing>
  <p:txStyles>
    <p:titleStyle>
      <a:lvl1pPr algn="l" defTabSz="1218839" rtl="0" eaLnBrk="1" latinLnBrk="0" hangingPunct="1">
        <a:spcBef>
          <a:spcPct val="0"/>
        </a:spcBef>
        <a:buNone/>
        <a:defRPr sz="4000" b="1" kern="1200">
          <a:solidFill>
            <a:srgbClr val="09C3F4"/>
          </a:solidFill>
          <a:latin typeface="+mj-lt"/>
          <a:ea typeface="+mj-ea"/>
          <a:cs typeface="+mj-cs"/>
        </a:defRPr>
      </a:lvl1pPr>
    </p:titleStyle>
    <p:bodyStyle>
      <a:lvl1pPr marL="457065" indent="-457065" algn="l" defTabSz="1218839" rtl="0" eaLnBrk="1" latinLnBrk="0" hangingPunct="1">
        <a:spcBef>
          <a:spcPct val="20000"/>
        </a:spcBef>
        <a:buClr>
          <a:srgbClr val="F58B20"/>
        </a:buClr>
        <a:buFont typeface="Wingdings 3" panose="05040102010807070707" pitchFamily="18" charset="2"/>
        <a:buChar char=""/>
        <a:defRPr sz="3200" kern="1200">
          <a:solidFill>
            <a:srgbClr val="86888C"/>
          </a:solidFill>
          <a:latin typeface="+mn-lt"/>
          <a:ea typeface="+mn-ea"/>
          <a:cs typeface="+mn-cs"/>
        </a:defRPr>
      </a:lvl1pPr>
      <a:lvl2pPr marL="990307" indent="-380886" algn="l" defTabSz="1218839" rtl="0" eaLnBrk="1" latinLnBrk="0" hangingPunct="1">
        <a:spcBef>
          <a:spcPct val="20000"/>
        </a:spcBef>
        <a:buClr>
          <a:srgbClr val="F58B20"/>
        </a:buClr>
        <a:buFont typeface="Arial" panose="020B0604020202020204" pitchFamily="34" charset="0"/>
        <a:buChar char="•"/>
        <a:defRPr sz="2800" kern="1200">
          <a:solidFill>
            <a:srgbClr val="86888C"/>
          </a:solidFill>
          <a:latin typeface="+mn-lt"/>
          <a:ea typeface="+mn-ea"/>
          <a:cs typeface="+mn-cs"/>
        </a:defRPr>
      </a:lvl2pPr>
      <a:lvl3pPr marL="1523549" indent="-304710" algn="l" defTabSz="1218839" rtl="0" eaLnBrk="1" latinLnBrk="0" hangingPunct="1">
        <a:spcBef>
          <a:spcPct val="20000"/>
        </a:spcBef>
        <a:buClr>
          <a:srgbClr val="F58B20"/>
        </a:buClr>
        <a:buFont typeface="Wingdings" panose="05000000000000000000" pitchFamily="2" charset="2"/>
        <a:buChar char="§"/>
        <a:defRPr sz="1867" kern="1200">
          <a:solidFill>
            <a:srgbClr val="86888C"/>
          </a:solidFill>
          <a:latin typeface="+mn-lt"/>
          <a:ea typeface="+mn-ea"/>
          <a:cs typeface="+mn-cs"/>
        </a:defRPr>
      </a:lvl3pPr>
      <a:lvl4pPr marL="2132968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rgbClr val="86888C"/>
          </a:solidFill>
          <a:latin typeface="+mj-lt"/>
          <a:ea typeface="+mn-ea"/>
          <a:cs typeface="+mn-cs"/>
        </a:defRPr>
      </a:lvl4pPr>
      <a:lvl5pPr marL="274238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rgbClr val="86888C"/>
          </a:solidFill>
          <a:latin typeface="+mj-lt"/>
          <a:ea typeface="+mn-ea"/>
          <a:cs typeface="+mn-cs"/>
        </a:defRPr>
      </a:lvl5pPr>
      <a:lvl6pPr marL="335180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22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064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064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1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Dependency Injection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7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 (DI)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Dependency Injection (DI) is a design pattern that removes the dependency from the programming code so that it can be easy to manage and test the application</a:t>
            </a:r>
            <a:r>
              <a:rPr lang="en-US"/>
              <a:t>. </a:t>
            </a:r>
            <a:endParaRPr lang="en-US" smtClean="0"/>
          </a:p>
          <a:p>
            <a:r>
              <a:rPr lang="en-US" smtClean="0"/>
              <a:t>Dependency </a:t>
            </a:r>
            <a:r>
              <a:rPr lang="en-US" dirty="0"/>
              <a:t>Injection makes our programming code loosely coupled.</a:t>
            </a:r>
          </a:p>
        </p:txBody>
      </p:sp>
    </p:spTree>
    <p:extLst>
      <p:ext uri="{BB962C8B-B14F-4D97-AF65-F5344CB8AC3E}">
        <p14:creationId xmlns:p14="http://schemas.microsoft.com/office/powerpoint/2010/main" val="360070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Injections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1078107"/>
          </a:xfrm>
        </p:spPr>
        <p:txBody>
          <a:bodyPr>
            <a:normAutofit/>
          </a:bodyPr>
          <a:lstStyle/>
          <a:p>
            <a:r>
              <a:rPr lang="en-US" dirty="0"/>
              <a:t>Let’s imagine we’re building a store that has Products and we need to calculate the final price of </a:t>
            </a:r>
            <a:r>
              <a:rPr lang="en-US" dirty="0" smtClean="0"/>
              <a:t>that product </a:t>
            </a:r>
            <a:r>
              <a:rPr lang="en-US" dirty="0"/>
              <a:t>after sales tax.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95" y="2785407"/>
            <a:ext cx="9633445" cy="358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Injections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09600" y="1600199"/>
            <a:ext cx="10972800" cy="147926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Say we want to use this service on our Product model. Here’s how it could look without </a:t>
            </a:r>
            <a:r>
              <a:rPr lang="en-US" dirty="0" smtClean="0"/>
              <a:t>dependency injection</a:t>
            </a:r>
            <a:r>
              <a:rPr lang="en-US" dirty="0"/>
              <a:t>: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619" y="2488940"/>
            <a:ext cx="8929782" cy="397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0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Injections </a:t>
            </a:r>
            <a:r>
              <a:rPr lang="en-US" dirty="0" smtClean="0"/>
              <a:t>Example - 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737" y="1173787"/>
            <a:ext cx="8090316" cy="478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Injections </a:t>
            </a:r>
            <a:r>
              <a:rPr lang="en-US" dirty="0" smtClean="0"/>
              <a:t>Example - </a:t>
            </a:r>
            <a:r>
              <a:rPr lang="en-US" dirty="0" err="1" smtClean="0"/>
              <a:t>MockPriceService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14256"/>
            <a:ext cx="9531840" cy="10668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503967"/>
            <a:ext cx="9569942" cy="320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3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Injections </a:t>
            </a:r>
            <a:r>
              <a:rPr lang="en-US" dirty="0"/>
              <a:t>Example - </a:t>
            </a:r>
            <a:r>
              <a:rPr lang="en-US" dirty="0" smtClean="0"/>
              <a:t>Product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81237"/>
            <a:ext cx="9690598" cy="433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9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Injections </a:t>
            </a:r>
            <a:r>
              <a:rPr lang="en-US" dirty="0" smtClean="0"/>
              <a:t>Example - Test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334910"/>
            <a:ext cx="9557241" cy="489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Dependency </a:t>
            </a:r>
            <a:r>
              <a:rPr lang="en-US" dirty="0" smtClean="0"/>
              <a:t>Injection Framework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867" y="1863644"/>
            <a:ext cx="9068266" cy="313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icor-GB-Theme">
  <a:themeElements>
    <a:clrScheme name="Epicor-GB-Colors-For-Smartart-and-Tables">
      <a:dk1>
        <a:srgbClr val="86898D"/>
      </a:dk1>
      <a:lt1>
        <a:srgbClr val="FFFFFF"/>
      </a:lt1>
      <a:dk2>
        <a:srgbClr val="86898D"/>
      </a:dk2>
      <a:lt2>
        <a:srgbClr val="FFFFFF"/>
      </a:lt2>
      <a:accent1>
        <a:srgbClr val="12C3F4"/>
      </a:accent1>
      <a:accent2>
        <a:srgbClr val="12C3F4"/>
      </a:accent2>
      <a:accent3>
        <a:srgbClr val="008AA9"/>
      </a:accent3>
      <a:accent4>
        <a:srgbClr val="C4C6C7"/>
      </a:accent4>
      <a:accent5>
        <a:srgbClr val="A3D183"/>
      </a:accent5>
      <a:accent6>
        <a:srgbClr val="008AA9"/>
      </a:accent6>
      <a:hlink>
        <a:srgbClr val="12C3F4"/>
      </a:hlink>
      <a:folHlink>
        <a:srgbClr val="F58220"/>
      </a:folHlink>
    </a:clrScheme>
    <a:fontScheme name="Custom 1">
      <a:majorFont>
        <a:latin typeface="Varela Rou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10463</TotalTime>
  <Words>209</Words>
  <Application>Microsoft Office PowerPoint</Application>
  <PresentationFormat>Widescreen</PresentationFormat>
  <Paragraphs>19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Wingdings 3</vt:lpstr>
      <vt:lpstr>Varela Round</vt:lpstr>
      <vt:lpstr>Calibri</vt:lpstr>
      <vt:lpstr>Wingdings</vt:lpstr>
      <vt:lpstr>Arial</vt:lpstr>
      <vt:lpstr>Epicor-GB-Theme</vt:lpstr>
      <vt:lpstr>PowerPoint Presentation</vt:lpstr>
      <vt:lpstr>Dependency Injection (DI)</vt:lpstr>
      <vt:lpstr>Injections Example</vt:lpstr>
      <vt:lpstr>Injections Example</vt:lpstr>
      <vt:lpstr>Injections Example - Test</vt:lpstr>
      <vt:lpstr>Injections Example - MockPriceService</vt:lpstr>
      <vt:lpstr>Injections Example - Product</vt:lpstr>
      <vt:lpstr>Injections Example - Test</vt:lpstr>
      <vt:lpstr>Dependency Injection Framework Architecture</vt:lpstr>
    </vt:vector>
  </TitlesOfParts>
  <Company>Epicor Software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Martin, Lawrence</dc:creator>
  <cp:lastModifiedBy>Abhishek Goenka</cp:lastModifiedBy>
  <cp:revision>106</cp:revision>
  <dcterms:created xsi:type="dcterms:W3CDTF">2017-10-15T12:44:51Z</dcterms:created>
  <dcterms:modified xsi:type="dcterms:W3CDTF">2018-06-21T02:24:09Z</dcterms:modified>
</cp:coreProperties>
</file>

<file path=docProps/thumbnail.jpeg>
</file>